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25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2512C-C075-4B35-86C6-46F640D5D284}"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14254-A9DC-4DB8-973F-EA983B7C2700}" type="slidenum">
              <a:rPr lang="en-US" smtClean="0"/>
              <a:t>‹#›</a:t>
            </a:fld>
            <a:endParaRPr lang="en-US"/>
          </a:p>
        </p:txBody>
      </p:sp>
    </p:spTree>
    <p:extLst>
      <p:ext uri="{BB962C8B-B14F-4D97-AF65-F5344CB8AC3E}">
        <p14:creationId xmlns:p14="http://schemas.microsoft.com/office/powerpoint/2010/main" val="189319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9676E86-4BAD-44E8-8C4B-0D6D31F735DE}" type="datetime1">
              <a:rPr lang="en-US" smtClean="0"/>
              <a:t>3/21/2023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F0C24EA-2EBF-4D9D-B37F-C5F2DD21507E}" type="slidenum">
              <a:rPr lang="en-US" smtClean="0"/>
              <a:t>‹#›</a:t>
            </a:fld>
            <a:endParaRPr lang="en-US"/>
          </a:p>
        </p:txBody>
      </p:sp>
    </p:spTree>
    <p:extLst>
      <p:ext uri="{BB962C8B-B14F-4D97-AF65-F5344CB8AC3E}">
        <p14:creationId xmlns:p14="http://schemas.microsoft.com/office/powerpoint/2010/main" val="348578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A41D5-6228-43D3-B312-8024F887BB80}"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265794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57FA7-B689-46B1-818A-4A1FDDD7613E}"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352451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67C1F-FC67-45CB-A337-55EB7135D718}"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40657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C1481-68E9-48C7-8586-9BB1C551E0BD}"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110173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C344BE-DA8C-4614-8719-260A84A36C3E}" type="datetime1">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269811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3DF27-ECC5-4A63-A38A-E9760B1F16A1}" type="datetime1">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176899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6BE0A-B3FE-40F7-AB87-89B63CD654B1}" type="datetime1">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296044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B1E3B-1CEB-47BC-99D6-CF5E60A96ADD}" type="datetime1">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C24EA-2EBF-4D9D-B37F-C5F2DD21507E}" type="slidenum">
              <a:rPr lang="en-US" smtClean="0"/>
              <a:t>‹#›</a:t>
            </a:fld>
            <a:endParaRPr lang="en-US"/>
          </a:p>
        </p:txBody>
      </p:sp>
    </p:spTree>
    <p:extLst>
      <p:ext uri="{BB962C8B-B14F-4D97-AF65-F5344CB8AC3E}">
        <p14:creationId xmlns:p14="http://schemas.microsoft.com/office/powerpoint/2010/main" val="284862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FE5087DF-1C7E-4930-A5C0-64A414F13621}" type="datetime1">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F0C24EA-2EBF-4D9D-B37F-C5F2DD21507E}" type="slidenum">
              <a:rPr lang="en-US" smtClean="0"/>
              <a:t>‹#›</a:t>
            </a:fld>
            <a:endParaRPr lang="en-US"/>
          </a:p>
        </p:txBody>
      </p:sp>
    </p:spTree>
    <p:extLst>
      <p:ext uri="{BB962C8B-B14F-4D97-AF65-F5344CB8AC3E}">
        <p14:creationId xmlns:p14="http://schemas.microsoft.com/office/powerpoint/2010/main" val="4386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09D9DD0-4B25-43EB-9DB7-380E6F5D8309}" type="datetime1">
              <a:rPr lang="en-US" smtClean="0"/>
              <a:t>3/21/2023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F0C24EA-2EBF-4D9D-B37F-C5F2DD21507E}" type="slidenum">
              <a:rPr lang="en-US" smtClean="0"/>
              <a:t>‹#›</a:t>
            </a:fld>
            <a:endParaRPr lang="en-US"/>
          </a:p>
        </p:txBody>
      </p:sp>
    </p:spTree>
    <p:extLst>
      <p:ext uri="{BB962C8B-B14F-4D97-AF65-F5344CB8AC3E}">
        <p14:creationId xmlns:p14="http://schemas.microsoft.com/office/powerpoint/2010/main" val="2468304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AEB8EC2-EF7C-41FB-B37A-8FC193EAA8C0}" type="datetime1">
              <a:rPr lang="en-US" smtClean="0"/>
              <a:t>3/21/2023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F0C24EA-2EBF-4D9D-B37F-C5F2DD21507E}" type="slidenum">
              <a:rPr lang="en-US" smtClean="0"/>
              <a:t>‹#›</a:t>
            </a:fld>
            <a:endParaRPr lang="en-US"/>
          </a:p>
        </p:txBody>
      </p:sp>
    </p:spTree>
    <p:extLst>
      <p:ext uri="{BB962C8B-B14F-4D97-AF65-F5344CB8AC3E}">
        <p14:creationId xmlns:p14="http://schemas.microsoft.com/office/powerpoint/2010/main" val="2765807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1D9A-5E95-35C7-42CB-F5E549F92023}"/>
              </a:ext>
            </a:extLst>
          </p:cNvPr>
          <p:cNvSpPr>
            <a:spLocks noGrp="1"/>
          </p:cNvSpPr>
          <p:nvPr>
            <p:ph type="ctrTitle"/>
          </p:nvPr>
        </p:nvSpPr>
        <p:spPr/>
        <p:txBody>
          <a:bodyPr/>
          <a:lstStyle/>
          <a:p>
            <a:r>
              <a:rPr lang="en-US" dirty="0"/>
              <a:t>MAYORS MONARCH PLEDGE</a:t>
            </a:r>
          </a:p>
        </p:txBody>
      </p:sp>
      <p:sp>
        <p:nvSpPr>
          <p:cNvPr id="3" name="Subtitle 2">
            <a:extLst>
              <a:ext uri="{FF2B5EF4-FFF2-40B4-BE49-F238E27FC236}">
                <a16:creationId xmlns:a16="http://schemas.microsoft.com/office/drawing/2014/main" id="{A99C90FF-C618-0CCE-DC1B-8605C9B47B4D}"/>
              </a:ext>
            </a:extLst>
          </p:cNvPr>
          <p:cNvSpPr>
            <a:spLocks noGrp="1"/>
          </p:cNvSpPr>
          <p:nvPr>
            <p:ph type="subTitle" idx="1"/>
          </p:nvPr>
        </p:nvSpPr>
        <p:spPr/>
        <p:txBody>
          <a:bodyPr/>
          <a:lstStyle/>
          <a:p>
            <a:r>
              <a:rPr lang="en-US" dirty="0"/>
              <a:t>Sponsored by The National Wildlife Federation</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1</a:t>
            </a:fld>
            <a:endParaRPr lang="en-US" sz="1600" dirty="0">
              <a:solidFill>
                <a:srgbClr val="02561E"/>
              </a:solidFill>
            </a:endParaRPr>
          </a:p>
        </p:txBody>
      </p:sp>
      <p:pic>
        <p:nvPicPr>
          <p:cNvPr id="6" name="Picture 5">
            <a:extLst>
              <a:ext uri="{FF2B5EF4-FFF2-40B4-BE49-F238E27FC236}">
                <a16:creationId xmlns:a16="http://schemas.microsoft.com/office/drawing/2014/main" id="{252148DC-1284-C679-6CEF-2765D74FAB78}"/>
              </a:ext>
            </a:extLst>
          </p:cNvPr>
          <p:cNvPicPr>
            <a:picLocks noChangeAspect="1"/>
          </p:cNvPicPr>
          <p:nvPr/>
        </p:nvPicPr>
        <p:blipFill>
          <a:blip r:embed="rId2"/>
          <a:stretch>
            <a:fillRect/>
          </a:stretch>
        </p:blipFill>
        <p:spPr>
          <a:xfrm>
            <a:off x="8594030" y="3429000"/>
            <a:ext cx="2896340" cy="2007113"/>
          </a:xfrm>
          <a:prstGeom prst="rect">
            <a:avLst/>
          </a:prstGeom>
        </p:spPr>
      </p:pic>
    </p:spTree>
    <p:extLst>
      <p:ext uri="{BB962C8B-B14F-4D97-AF65-F5344CB8AC3E}">
        <p14:creationId xmlns:p14="http://schemas.microsoft.com/office/powerpoint/2010/main" val="130815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1D9A-5E95-35C7-42CB-F5E549F92023}"/>
              </a:ext>
            </a:extLst>
          </p:cNvPr>
          <p:cNvSpPr>
            <a:spLocks noGrp="1"/>
          </p:cNvSpPr>
          <p:nvPr>
            <p:ph type="ctrTitle"/>
          </p:nvPr>
        </p:nvSpPr>
        <p:spPr>
          <a:xfrm>
            <a:off x="704850" y="1100831"/>
            <a:ext cx="10782300" cy="3932808"/>
          </a:xfrm>
        </p:spPr>
        <p:txBody>
          <a:bodyPr/>
          <a:lstStyle/>
          <a:p>
            <a:pPr algn="ctr">
              <a:lnSpc>
                <a:spcPct val="100000"/>
              </a:lnSpc>
            </a:pPr>
            <a:r>
              <a:rPr lang="en-US" sz="3600" b="1" i="0" u="sng" dirty="0">
                <a:solidFill>
                  <a:srgbClr val="FFFFFF"/>
                </a:solidFill>
                <a:effectLst/>
                <a:latin typeface="Patua One"/>
              </a:rPr>
              <a:t>Mayors' Monarch Pledge</a:t>
            </a:r>
            <a:r>
              <a:rPr lang="en-US" sz="3600" b="1" i="0" dirty="0">
                <a:solidFill>
                  <a:srgbClr val="FFFFFF"/>
                </a:solidFill>
                <a:effectLst/>
                <a:latin typeface="Patua One"/>
              </a:rPr>
              <a:t/>
            </a:r>
            <a:br>
              <a:rPr lang="en-US" sz="3600" b="1" i="0" dirty="0">
                <a:solidFill>
                  <a:srgbClr val="FFFFFF"/>
                </a:solidFill>
                <a:effectLst/>
                <a:latin typeface="Patua One"/>
              </a:rPr>
            </a:br>
            <a:r>
              <a:rPr lang="en-US" sz="2800" b="0" i="0" dirty="0">
                <a:solidFill>
                  <a:srgbClr val="FFFFFF"/>
                </a:solidFill>
                <a:effectLst/>
                <a:latin typeface="Patua One"/>
              </a:rPr>
              <a:t/>
            </a:r>
            <a:br>
              <a:rPr lang="en-US" sz="2800" b="0" i="0" dirty="0">
                <a:solidFill>
                  <a:srgbClr val="FFFFFF"/>
                </a:solidFill>
                <a:effectLst/>
                <a:latin typeface="Patua One"/>
              </a:rPr>
            </a:br>
            <a:r>
              <a:rPr lang="en-US" sz="2800" b="0" i="0" dirty="0">
                <a:solidFill>
                  <a:srgbClr val="FFFFFF"/>
                </a:solidFill>
                <a:effectLst/>
                <a:latin typeface="Fira Sans" panose="020B0503050000020004" pitchFamily="34" charset="0"/>
              </a:rPr>
              <a:t>Mayors and other heads of local and tribal government are taking action to help save the monarch butterfly, an iconic species whose eastern populations have declined by 90% and western populations by 99% in recent years. Through the National Wildlife Federation's Mayors' Monarch Pledge, U.S. cities, municipalities, and other communities are committing to create habitat for the monarch butterfly and pollinators, and to educate residents about how they can make a difference at home and in their community.</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2</a:t>
            </a:fld>
            <a:endParaRPr lang="en-US" sz="1600" dirty="0">
              <a:solidFill>
                <a:srgbClr val="02561E"/>
              </a:solidFill>
            </a:endParaRPr>
          </a:p>
        </p:txBody>
      </p:sp>
    </p:spTree>
    <p:extLst>
      <p:ext uri="{BB962C8B-B14F-4D97-AF65-F5344CB8AC3E}">
        <p14:creationId xmlns:p14="http://schemas.microsoft.com/office/powerpoint/2010/main" val="110841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1D9A-5E95-35C7-42CB-F5E549F92023}"/>
              </a:ext>
            </a:extLst>
          </p:cNvPr>
          <p:cNvSpPr>
            <a:spLocks noGrp="1"/>
          </p:cNvSpPr>
          <p:nvPr>
            <p:ph type="ctrTitle"/>
          </p:nvPr>
        </p:nvSpPr>
        <p:spPr>
          <a:xfrm>
            <a:off x="597024" y="2794576"/>
            <a:ext cx="10782300" cy="3352800"/>
          </a:xfrm>
        </p:spPr>
        <p:txBody>
          <a:bodyPr/>
          <a:lstStyle/>
          <a:p>
            <a:pPr algn="ctr">
              <a:lnSpc>
                <a:spcPct val="100000"/>
              </a:lnSpc>
            </a:pPr>
            <a:r>
              <a:rPr lang="en-US" sz="4000" b="1" i="0" dirty="0">
                <a:solidFill>
                  <a:srgbClr val="FFFFFF"/>
                </a:solidFill>
                <a:effectLst/>
                <a:latin typeface="Patua One"/>
              </a:rPr>
              <a:t>Commitments</a:t>
            </a:r>
            <a:r>
              <a:rPr lang="en-US" sz="2400" b="1" i="0" dirty="0">
                <a:solidFill>
                  <a:srgbClr val="FFFFFF"/>
                </a:solidFill>
                <a:effectLst/>
                <a:latin typeface="Patua One"/>
              </a:rPr>
              <a:t/>
            </a:r>
            <a:br>
              <a:rPr lang="en-US" sz="2400" b="1" i="0" dirty="0">
                <a:solidFill>
                  <a:srgbClr val="FFFFFF"/>
                </a:solidFill>
                <a:effectLst/>
                <a:latin typeface="Patua One"/>
              </a:rPr>
            </a:br>
            <a:r>
              <a:rPr lang="en-US" sz="2400" b="1" i="0" dirty="0">
                <a:solidFill>
                  <a:srgbClr val="FFFFFF"/>
                </a:solidFill>
                <a:effectLst/>
                <a:latin typeface="Patua One"/>
              </a:rPr>
              <a:t/>
            </a:r>
            <a:br>
              <a:rPr lang="en-US" sz="2400" b="1" i="0" dirty="0">
                <a:solidFill>
                  <a:srgbClr val="FFFFFF"/>
                </a:solidFill>
                <a:effectLst/>
                <a:latin typeface="Patua One"/>
              </a:rPr>
            </a:br>
            <a:r>
              <a:rPr lang="en-US" sz="2400" b="0" i="0" dirty="0">
                <a:solidFill>
                  <a:srgbClr val="FFFFFF"/>
                </a:solidFill>
                <a:effectLst/>
                <a:latin typeface="Fira Sans" panose="020B0503050000020004" pitchFamily="34" charset="0"/>
              </a:rPr>
              <a:t>Mayors and heads of local or tribal government who have taken the Mayors’ Monarch Pledge must commit to implement at least three of the 30 following action items within a year of taking the pledge. </a:t>
            </a:r>
            <a:br>
              <a:rPr lang="en-US" sz="2400" b="0" i="0" dirty="0">
                <a:solidFill>
                  <a:srgbClr val="FFFFFF"/>
                </a:solidFill>
                <a:effectLst/>
                <a:latin typeface="Fira Sans" panose="020B0503050000020004" pitchFamily="34" charset="0"/>
              </a:rPr>
            </a:br>
            <a:r>
              <a:rPr lang="en-US" sz="2400" b="0" i="0" dirty="0">
                <a:solidFill>
                  <a:srgbClr val="FFFFFF"/>
                </a:solidFill>
                <a:effectLst/>
                <a:latin typeface="Fira Sans" panose="020B0503050000020004" pitchFamily="34" charset="0"/>
              </a:rPr>
              <a:t/>
            </a:r>
            <a:br>
              <a:rPr lang="en-US" sz="2400" b="0" i="0" dirty="0">
                <a:solidFill>
                  <a:srgbClr val="FFFFFF"/>
                </a:solidFill>
                <a:effectLst/>
                <a:latin typeface="Fira Sans" panose="020B0503050000020004" pitchFamily="34" charset="0"/>
              </a:rPr>
            </a:br>
            <a:r>
              <a:rPr lang="en-US" sz="2400" b="0" i="0" dirty="0">
                <a:solidFill>
                  <a:srgbClr val="FFFFFF"/>
                </a:solidFill>
                <a:effectLst/>
                <a:latin typeface="Fira Sans" panose="020B0503050000020004" pitchFamily="34" charset="0"/>
              </a:rPr>
              <a:t>At least one action must be taken from the “Program &amp; Demonstration Gardens” section. </a:t>
            </a:r>
            <a:br>
              <a:rPr lang="en-US" sz="2400" b="0" i="0" dirty="0">
                <a:solidFill>
                  <a:srgbClr val="FFFFFF"/>
                </a:solidFill>
                <a:effectLst/>
                <a:latin typeface="Fira Sans" panose="020B0503050000020004" pitchFamily="34" charset="0"/>
              </a:rPr>
            </a:br>
            <a:r>
              <a:rPr lang="en-US" sz="2400" b="0" i="0" dirty="0">
                <a:solidFill>
                  <a:srgbClr val="FFFFFF"/>
                </a:solidFill>
                <a:effectLst/>
                <a:latin typeface="Fira Sans" panose="020B0503050000020004" pitchFamily="34" charset="0"/>
              </a:rPr>
              <a:t/>
            </a:r>
            <a:br>
              <a:rPr lang="en-US" sz="2400" b="0" i="0" dirty="0">
                <a:solidFill>
                  <a:srgbClr val="FFFFFF"/>
                </a:solidFill>
                <a:effectLst/>
                <a:latin typeface="Fira Sans" panose="020B0503050000020004" pitchFamily="34" charset="0"/>
              </a:rPr>
            </a:br>
            <a:r>
              <a:rPr lang="en-US" sz="2400" b="0" i="0" dirty="0">
                <a:solidFill>
                  <a:srgbClr val="FFFFFF"/>
                </a:solidFill>
                <a:effectLst/>
                <a:latin typeface="Fira Sans" panose="020B0503050000020004" pitchFamily="34" charset="0"/>
              </a:rPr>
              <a:t>Mayors that complete eight or more actions will receive special recognition as part of the National Wildlife Federation’s Mayors’ Monarch Pledge Leadership Circle </a:t>
            </a:r>
            <a:br>
              <a:rPr lang="en-US" sz="2400" b="0" i="0" dirty="0">
                <a:solidFill>
                  <a:srgbClr val="FFFFFF"/>
                </a:solidFill>
                <a:effectLst/>
                <a:latin typeface="Fira Sans" panose="020B0503050000020004" pitchFamily="34" charset="0"/>
              </a:rPr>
            </a:br>
            <a:r>
              <a:rPr lang="en-US" sz="2400" b="0" i="0" dirty="0">
                <a:solidFill>
                  <a:srgbClr val="FFFFFF"/>
                </a:solidFill>
                <a:effectLst/>
                <a:latin typeface="Fira Sans" panose="020B0503050000020004" pitchFamily="34" charset="0"/>
              </a:rPr>
              <a:t/>
            </a:r>
            <a:br>
              <a:rPr lang="en-US" sz="2400" b="0" i="0" dirty="0">
                <a:solidFill>
                  <a:srgbClr val="FFFFFF"/>
                </a:solidFill>
                <a:effectLst/>
                <a:latin typeface="Fira Sans" panose="020B0503050000020004" pitchFamily="34" charset="0"/>
              </a:rPr>
            </a:br>
            <a:r>
              <a:rPr lang="en-US" sz="2400" b="0" i="0" dirty="0">
                <a:solidFill>
                  <a:srgbClr val="FFFFFF"/>
                </a:solidFill>
                <a:effectLst/>
                <a:latin typeface="Fira Sans" panose="020B0503050000020004" pitchFamily="34" charset="0"/>
              </a:rPr>
              <a:t>Mayors that complete 24 or more actions will be recognized as a Monarch Champion.</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3</a:t>
            </a:fld>
            <a:endParaRPr lang="en-US" sz="1600" dirty="0">
              <a:solidFill>
                <a:srgbClr val="02561E"/>
              </a:solidFill>
            </a:endParaRPr>
          </a:p>
        </p:txBody>
      </p:sp>
    </p:spTree>
    <p:extLst>
      <p:ext uri="{BB962C8B-B14F-4D97-AF65-F5344CB8AC3E}">
        <p14:creationId xmlns:p14="http://schemas.microsoft.com/office/powerpoint/2010/main" val="129403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1D9A-5E95-35C7-42CB-F5E549F92023}"/>
              </a:ext>
            </a:extLst>
          </p:cNvPr>
          <p:cNvSpPr>
            <a:spLocks noGrp="1"/>
          </p:cNvSpPr>
          <p:nvPr>
            <p:ph type="ctrTitle"/>
          </p:nvPr>
        </p:nvSpPr>
        <p:spPr>
          <a:xfrm>
            <a:off x="561514" y="2441358"/>
            <a:ext cx="10782300" cy="1282413"/>
          </a:xfrm>
        </p:spPr>
        <p:txBody>
          <a:bodyPr/>
          <a:lstStyle/>
          <a:p>
            <a:pPr algn="ctr"/>
            <a:r>
              <a:rPr lang="en-US" sz="6600" b="1" i="0" dirty="0">
                <a:solidFill>
                  <a:srgbClr val="FFFFFF"/>
                </a:solidFill>
                <a:effectLst/>
                <a:latin typeface="Patua One"/>
              </a:rPr>
              <a:t>ACTION ITEMS</a:t>
            </a:r>
            <a:endParaRPr lang="en-US" sz="6600" b="0" i="0" dirty="0">
              <a:solidFill>
                <a:srgbClr val="FFFFFF"/>
              </a:solidFill>
              <a:effectLst/>
              <a:latin typeface="Fira Sans" panose="020B0503050000020004" pitchFamily="34" charset="0"/>
            </a:endParaRP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4</a:t>
            </a:fld>
            <a:endParaRPr lang="en-US" sz="1600" dirty="0">
              <a:solidFill>
                <a:srgbClr val="02561E"/>
              </a:solidFill>
            </a:endParaRPr>
          </a:p>
        </p:txBody>
      </p:sp>
      <p:pic>
        <p:nvPicPr>
          <p:cNvPr id="3" name="Picture 2">
            <a:extLst>
              <a:ext uri="{FF2B5EF4-FFF2-40B4-BE49-F238E27FC236}">
                <a16:creationId xmlns:a16="http://schemas.microsoft.com/office/drawing/2014/main" id="{D029545D-C532-0DFD-F5C0-2314523AEDF5}"/>
              </a:ext>
            </a:extLst>
          </p:cNvPr>
          <p:cNvPicPr>
            <a:picLocks noChangeAspect="1"/>
          </p:cNvPicPr>
          <p:nvPr/>
        </p:nvPicPr>
        <p:blipFill>
          <a:blip r:embed="rId2"/>
          <a:stretch>
            <a:fillRect/>
          </a:stretch>
        </p:blipFill>
        <p:spPr>
          <a:xfrm>
            <a:off x="561514" y="4077222"/>
            <a:ext cx="3381171" cy="2090691"/>
          </a:xfrm>
          <a:prstGeom prst="rect">
            <a:avLst/>
          </a:prstGeom>
        </p:spPr>
      </p:pic>
      <p:pic>
        <p:nvPicPr>
          <p:cNvPr id="6" name="Picture 5">
            <a:extLst>
              <a:ext uri="{FF2B5EF4-FFF2-40B4-BE49-F238E27FC236}">
                <a16:creationId xmlns:a16="http://schemas.microsoft.com/office/drawing/2014/main" id="{8C2FF8D6-FDBF-E7B8-C2AC-0A022BFF3D4F}"/>
              </a:ext>
            </a:extLst>
          </p:cNvPr>
          <p:cNvPicPr>
            <a:picLocks noChangeAspect="1"/>
          </p:cNvPicPr>
          <p:nvPr/>
        </p:nvPicPr>
        <p:blipFill>
          <a:blip r:embed="rId3"/>
          <a:stretch>
            <a:fillRect/>
          </a:stretch>
        </p:blipFill>
        <p:spPr>
          <a:xfrm>
            <a:off x="8504808" y="165216"/>
            <a:ext cx="3361124" cy="2016675"/>
          </a:xfrm>
          <a:prstGeom prst="rect">
            <a:avLst/>
          </a:prstGeom>
        </p:spPr>
      </p:pic>
    </p:spTree>
    <p:extLst>
      <p:ext uri="{BB962C8B-B14F-4D97-AF65-F5344CB8AC3E}">
        <p14:creationId xmlns:p14="http://schemas.microsoft.com/office/powerpoint/2010/main" val="169236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F08857-7C94-1C18-B0F2-48AB3FF74499}"/>
              </a:ext>
            </a:extLst>
          </p:cNvPr>
          <p:cNvSpPr>
            <a:spLocks noGrp="1"/>
          </p:cNvSpPr>
          <p:nvPr>
            <p:ph type="ctrTitle"/>
          </p:nvPr>
        </p:nvSpPr>
        <p:spPr>
          <a:xfrm>
            <a:off x="685800" y="772357"/>
            <a:ext cx="10782300" cy="927306"/>
          </a:xfrm>
        </p:spPr>
        <p:txBody>
          <a:bodyPr/>
          <a:lstStyle/>
          <a:p>
            <a:pPr algn="ctr"/>
            <a:r>
              <a:rPr lang="en-US" sz="4400" u="sng" dirty="0"/>
              <a:t>Communications &amp; Convening:</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5</a:t>
            </a:fld>
            <a:endParaRPr lang="en-US" sz="1600" dirty="0">
              <a:solidFill>
                <a:srgbClr val="02561E"/>
              </a:solidFill>
            </a:endParaRPr>
          </a:p>
        </p:txBody>
      </p:sp>
      <p:sp>
        <p:nvSpPr>
          <p:cNvPr id="3" name="TextBox 2">
            <a:extLst>
              <a:ext uri="{FF2B5EF4-FFF2-40B4-BE49-F238E27FC236}">
                <a16:creationId xmlns:a16="http://schemas.microsoft.com/office/drawing/2014/main" id="{29606F1A-51B1-2E9B-A445-3DC6469794AD}"/>
              </a:ext>
            </a:extLst>
          </p:cNvPr>
          <p:cNvSpPr txBox="1"/>
          <p:nvPr/>
        </p:nvSpPr>
        <p:spPr>
          <a:xfrm>
            <a:off x="867807" y="1910654"/>
            <a:ext cx="10600293" cy="3785652"/>
          </a:xfrm>
          <a:prstGeom prst="rect">
            <a:avLst/>
          </a:prstGeom>
          <a:noFill/>
        </p:spPr>
        <p:txBody>
          <a:bodyPr wrap="square" rtlCol="0">
            <a:spAutoFit/>
          </a:bodyPr>
          <a:lstStyle/>
          <a:p>
            <a:pPr marL="342900" indent="-342900">
              <a:buFont typeface="+mj-lt"/>
              <a:buAutoNum type="arabicPeriod"/>
            </a:pPr>
            <a:r>
              <a:rPr lang="en-US" sz="1600" b="1" dirty="0">
                <a:solidFill>
                  <a:schemeClr val="tx2">
                    <a:lumMod val="90000"/>
                    <a:lumOff val="10000"/>
                  </a:schemeClr>
                </a:solidFill>
              </a:rPr>
              <a:t>Issue a Proclamation to raise awareness about the decline of the monarch butterfly and the species’ need for habitat.</a:t>
            </a:r>
          </a:p>
          <a:p>
            <a:pPr marL="342900" indent="-342900">
              <a:buFont typeface="+mj-lt"/>
              <a:buAutoNum type="arabicPeriod"/>
            </a:pPr>
            <a:r>
              <a:rPr lang="en-US" sz="1600" b="1" dirty="0">
                <a:solidFill>
                  <a:schemeClr val="tx2">
                    <a:lumMod val="90000"/>
                    <a:lumOff val="10000"/>
                  </a:schemeClr>
                </a:solidFill>
              </a:rPr>
              <a:t>Launch or maintain a public communication effort to encourage residents to plant monarch gardens at their homes or in their neighborhoods. </a:t>
            </a:r>
          </a:p>
          <a:p>
            <a:pPr marL="342900" indent="-342900">
              <a:buFont typeface="+mj-lt"/>
              <a:buAutoNum type="arabicPeriod"/>
            </a:pPr>
            <a:r>
              <a:rPr lang="en-US" sz="1600" dirty="0">
                <a:solidFill>
                  <a:schemeClr val="bg1"/>
                </a:solidFill>
              </a:rPr>
              <a:t>Engage with community garden groups and urge them to plant native milkweeds and nectar-producing plants.</a:t>
            </a:r>
          </a:p>
          <a:p>
            <a:pPr marL="342900" indent="-342900">
              <a:buFont typeface="+mj-lt"/>
              <a:buAutoNum type="arabicPeriod"/>
            </a:pPr>
            <a:r>
              <a:rPr lang="en-US" sz="1600" dirty="0">
                <a:solidFill>
                  <a:schemeClr val="bg1"/>
                </a:solidFill>
              </a:rPr>
              <a:t>Engage with city parks and recreation, public works, sustainability, and other relevant staff to identify opportunities to revise and maintain mowing programs and milkweed / native nectar plant planting programs.</a:t>
            </a:r>
          </a:p>
          <a:p>
            <a:pPr marL="342900" indent="-342900">
              <a:buFont typeface="+mj-lt"/>
              <a:buAutoNum type="arabicPeriod"/>
            </a:pPr>
            <a:r>
              <a:rPr lang="en-US" sz="1600" dirty="0">
                <a:solidFill>
                  <a:schemeClr val="bg1"/>
                </a:solidFill>
              </a:rPr>
              <a:t>Engage with gardening leaders and partners (e.g., Master Naturalists, Master Gardeners, Nature Centers, Native Plant Society Chapters, other long-standing and influential community leaders) to support monarch butterfly conservation.</a:t>
            </a:r>
          </a:p>
          <a:p>
            <a:pPr marL="342900" indent="-342900">
              <a:buFont typeface="+mj-lt"/>
              <a:buAutoNum type="arabicPeriod"/>
            </a:pPr>
            <a:r>
              <a:rPr lang="en-US" sz="1600" dirty="0">
                <a:solidFill>
                  <a:schemeClr val="bg1"/>
                </a:solidFill>
              </a:rPr>
              <a:t>Engage with Homeowners Associations (HOAs), Community Associations or neighborhood organizations to identify opportunities to plant monarch gardens and revise maintenance and mowing programs.</a:t>
            </a:r>
          </a:p>
          <a:p>
            <a:pPr marL="342900" indent="-342900">
              <a:buFont typeface="+mj-lt"/>
              <a:buAutoNum type="arabicPeriod"/>
            </a:pPr>
            <a:r>
              <a:rPr lang="en-US" sz="1600" dirty="0">
                <a:solidFill>
                  <a:schemeClr val="bg1"/>
                </a:solidFill>
              </a:rPr>
              <a:t>Engage with developers, planners, landscape architects, and other community leaders and organizers engaged in planning process to identify opportunities to create monarch habitat.</a:t>
            </a:r>
          </a:p>
          <a:p>
            <a:pPr marL="342900" indent="-342900">
              <a:buFont typeface="+mj-lt"/>
              <a:buAutoNum type="arabicPeriod"/>
            </a:pPr>
            <a:r>
              <a:rPr lang="en-US" sz="1600" dirty="0">
                <a:solidFill>
                  <a:schemeClr val="bg1"/>
                </a:solidFill>
              </a:rPr>
              <a:t>Create a community-driven educational conservation strategy that focuses on and benefits local, underserved residents.</a:t>
            </a:r>
          </a:p>
          <a:p>
            <a:pPr marL="342900" indent="-342900">
              <a:buFont typeface="+mj-lt"/>
              <a:buAutoNum type="arabicPeriod"/>
            </a:pPr>
            <a:r>
              <a:rPr lang="en-US" sz="1600" dirty="0">
                <a:solidFill>
                  <a:schemeClr val="bg1"/>
                </a:solidFill>
              </a:rPr>
              <a:t>Create a community art project to enhance and promote monarch and pollinator conservation as well as cultural awareness and recognition.</a:t>
            </a:r>
          </a:p>
        </p:txBody>
      </p:sp>
      <p:pic>
        <p:nvPicPr>
          <p:cNvPr id="2" name="Picture 1">
            <a:extLst>
              <a:ext uri="{FF2B5EF4-FFF2-40B4-BE49-F238E27FC236}">
                <a16:creationId xmlns:a16="http://schemas.microsoft.com/office/drawing/2014/main" id="{203C785F-D02B-BC39-15C2-5D600F25FF76}"/>
              </a:ext>
            </a:extLst>
          </p:cNvPr>
          <p:cNvPicPr>
            <a:picLocks noChangeAspect="1"/>
          </p:cNvPicPr>
          <p:nvPr/>
        </p:nvPicPr>
        <p:blipFill>
          <a:blip r:embed="rId2"/>
          <a:stretch>
            <a:fillRect/>
          </a:stretch>
        </p:blipFill>
        <p:spPr>
          <a:xfrm>
            <a:off x="10218197" y="164715"/>
            <a:ext cx="1507319" cy="1534948"/>
          </a:xfrm>
          <a:prstGeom prst="rect">
            <a:avLst/>
          </a:prstGeom>
        </p:spPr>
      </p:pic>
    </p:spTree>
    <p:extLst>
      <p:ext uri="{BB962C8B-B14F-4D97-AF65-F5344CB8AC3E}">
        <p14:creationId xmlns:p14="http://schemas.microsoft.com/office/powerpoint/2010/main" val="168510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F08857-7C94-1C18-B0F2-48AB3FF74499}"/>
              </a:ext>
            </a:extLst>
          </p:cNvPr>
          <p:cNvSpPr>
            <a:spLocks noGrp="1"/>
          </p:cNvSpPr>
          <p:nvPr>
            <p:ph type="ctrTitle"/>
          </p:nvPr>
        </p:nvSpPr>
        <p:spPr>
          <a:xfrm>
            <a:off x="685800" y="97654"/>
            <a:ext cx="10782300" cy="927306"/>
          </a:xfrm>
        </p:spPr>
        <p:txBody>
          <a:bodyPr/>
          <a:lstStyle/>
          <a:p>
            <a:pPr algn="ctr"/>
            <a:r>
              <a:rPr lang="en-US" sz="4400" u="sng" dirty="0"/>
              <a:t>Program &amp; Demonstration Gardens:</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6</a:t>
            </a:fld>
            <a:endParaRPr lang="en-US" sz="1600" dirty="0">
              <a:solidFill>
                <a:srgbClr val="02561E"/>
              </a:solidFill>
            </a:endParaRPr>
          </a:p>
        </p:txBody>
      </p:sp>
      <p:sp>
        <p:nvSpPr>
          <p:cNvPr id="3" name="TextBox 2">
            <a:extLst>
              <a:ext uri="{FF2B5EF4-FFF2-40B4-BE49-F238E27FC236}">
                <a16:creationId xmlns:a16="http://schemas.microsoft.com/office/drawing/2014/main" id="{29606F1A-51B1-2E9B-A445-3DC6469794AD}"/>
              </a:ext>
            </a:extLst>
          </p:cNvPr>
          <p:cNvSpPr txBox="1"/>
          <p:nvPr/>
        </p:nvSpPr>
        <p:spPr>
          <a:xfrm>
            <a:off x="305390" y="1087214"/>
            <a:ext cx="11543119" cy="5262979"/>
          </a:xfrm>
          <a:prstGeom prst="rect">
            <a:avLst/>
          </a:prstGeom>
          <a:noFill/>
        </p:spPr>
        <p:txBody>
          <a:bodyPr wrap="square" rtlCol="0">
            <a:spAutoFit/>
          </a:bodyPr>
          <a:lstStyle/>
          <a:p>
            <a:pPr marL="342900" indent="-342900">
              <a:buFont typeface="+mj-lt"/>
              <a:buAutoNum type="arabicPeriod"/>
            </a:pPr>
            <a:r>
              <a:rPr lang="en-US" sz="1600" b="1" dirty="0"/>
              <a:t>Host or support a native seed or plant sale, giveaway or swap.</a:t>
            </a:r>
          </a:p>
          <a:p>
            <a:pPr marL="342900" indent="-342900">
              <a:buFont typeface="+mj-lt"/>
              <a:buAutoNum type="arabicPeriod"/>
            </a:pPr>
            <a:r>
              <a:rPr lang="en-US" sz="1600" b="1" dirty="0"/>
              <a:t>Facilitate or support a milkweed seed collection and propagation effort.</a:t>
            </a:r>
          </a:p>
          <a:p>
            <a:pPr marL="342900" indent="-342900">
              <a:buFont typeface="+mj-lt"/>
              <a:buAutoNum type="arabicPeriod"/>
            </a:pPr>
            <a:r>
              <a:rPr lang="en-US" sz="1600" b="1" dirty="0"/>
              <a:t>Plant or maintain a monarch and pollinator-friendly demonstration garden at City Hall or another prominent or culturally significant community location.</a:t>
            </a:r>
          </a:p>
          <a:p>
            <a:pPr marL="342900" indent="-342900">
              <a:buFont typeface="+mj-lt"/>
              <a:buAutoNum type="arabicPeriod"/>
            </a:pPr>
            <a:r>
              <a:rPr lang="en-US" sz="1600" dirty="0">
                <a:solidFill>
                  <a:schemeClr val="bg1"/>
                </a:solidFill>
              </a:rPr>
              <a:t>Convert vacant lots to monarch habitat.</a:t>
            </a:r>
          </a:p>
          <a:p>
            <a:pPr marL="342900" indent="-342900">
              <a:buFont typeface="+mj-lt"/>
              <a:buAutoNum type="arabicPeriod"/>
            </a:pPr>
            <a:r>
              <a:rPr lang="en-US" sz="1600" dirty="0">
                <a:solidFill>
                  <a:schemeClr val="bg1"/>
                </a:solidFill>
              </a:rPr>
              <a:t>Plant milkweed and pollinator-friendly native nectar plants in medians and public rights-of-way.</a:t>
            </a:r>
          </a:p>
          <a:p>
            <a:pPr marL="342900" indent="-342900">
              <a:buFont typeface="+mj-lt"/>
              <a:buAutoNum type="arabicPeriod"/>
            </a:pPr>
            <a:r>
              <a:rPr lang="en-US" sz="1600" dirty="0">
                <a:solidFill>
                  <a:schemeClr val="bg1"/>
                </a:solidFill>
              </a:rPr>
              <a:t>Launch or maintain an outdoor education program(s) (e.g., at schools, after-school programs, community centers and groups) that builds awareness and creates habitat by engaging students, educators, and the community in planting native milkweed and pollinator-friendly native nectar plants (i.e., National Wildlife Federation’s Eco-Schools USA Schoolyard Habitats program and Monarch Mission curriculum).</a:t>
            </a:r>
          </a:p>
          <a:p>
            <a:pPr marL="342900" indent="-342900">
              <a:buFont typeface="+mj-lt"/>
              <a:buAutoNum type="arabicPeriod"/>
            </a:pPr>
            <a:r>
              <a:rPr lang="en-US" sz="1600" dirty="0">
                <a:solidFill>
                  <a:schemeClr val="bg1"/>
                </a:solidFill>
              </a:rPr>
              <a:t>Earn or maintain recognition for being a wildlife-friendly city by participating in other wildlife and habitat conservation efforts (i.e., National Wildlife Federation’s Community Wildlife Habitat program).</a:t>
            </a:r>
          </a:p>
          <a:p>
            <a:pPr marL="342900" indent="-342900">
              <a:buFont typeface="+mj-lt"/>
              <a:buAutoNum type="arabicPeriod"/>
            </a:pPr>
            <a:r>
              <a:rPr lang="en-US" sz="1600" dirty="0">
                <a:solidFill>
                  <a:schemeClr val="bg1"/>
                </a:solidFill>
              </a:rPr>
              <a:t>Host or support a monarch neighborhood challenge to engage neighborhoods and homeowners’ associations within the community to increase awareness, support community unity around a common mission, and/or create habitat for the monarch butterfly.</a:t>
            </a:r>
          </a:p>
          <a:p>
            <a:pPr marL="342900" indent="-342900">
              <a:buFont typeface="+mj-lt"/>
              <a:buAutoNum type="arabicPeriod"/>
            </a:pPr>
            <a:r>
              <a:rPr lang="en-US" sz="1600" dirty="0">
                <a:solidFill>
                  <a:schemeClr val="bg1"/>
                </a:solidFill>
              </a:rPr>
              <a:t>Initiate or support community science (or citizen science) efforts that help monitor monarch migration and health.</a:t>
            </a:r>
          </a:p>
          <a:p>
            <a:pPr marL="342900" indent="-342900">
              <a:buFont typeface="+mj-lt"/>
              <a:buAutoNum type="arabicPeriod"/>
            </a:pPr>
            <a:r>
              <a:rPr lang="en-US" sz="1600" dirty="0">
                <a:solidFill>
                  <a:schemeClr val="bg1"/>
                </a:solidFill>
              </a:rPr>
              <a:t>Add or maintain native milkweed and nectar producing plants in community gardens.</a:t>
            </a:r>
          </a:p>
          <a:p>
            <a:pPr marL="342900" indent="-342900">
              <a:buFont typeface="+mj-lt"/>
              <a:buAutoNum type="arabicPeriod"/>
            </a:pPr>
            <a:r>
              <a:rPr lang="en-US" sz="1600" b="1" dirty="0"/>
              <a:t>Launch, expand, or continue an invasive species removal program that will support the re-establishment of native habitats for monarch butterflies and other pollinators.</a:t>
            </a:r>
          </a:p>
          <a:p>
            <a:pPr marL="342900" indent="-342900">
              <a:buFont typeface="+mj-lt"/>
              <a:buAutoNum type="arabicPeriod"/>
            </a:pPr>
            <a:r>
              <a:rPr lang="en-US" sz="1600" dirty="0">
                <a:solidFill>
                  <a:schemeClr val="bg1"/>
                </a:solidFill>
              </a:rPr>
              <a:t>Host or support a monarch butterfly festival that is accessible to all residents in the community and promotes monarch and pollinator conservation, as well as cultural awareness and recognition.</a:t>
            </a:r>
          </a:p>
          <a:p>
            <a:pPr marL="342900" indent="-342900">
              <a:buFont typeface="+mj-lt"/>
              <a:buAutoNum type="arabicPeriod"/>
            </a:pPr>
            <a:r>
              <a:rPr lang="en-US" sz="1600" b="1" dirty="0"/>
              <a:t>Display educational signage at monarch gardens and pollinator habitat.</a:t>
            </a:r>
          </a:p>
        </p:txBody>
      </p:sp>
    </p:spTree>
    <p:extLst>
      <p:ext uri="{BB962C8B-B14F-4D97-AF65-F5344CB8AC3E}">
        <p14:creationId xmlns:p14="http://schemas.microsoft.com/office/powerpoint/2010/main" val="105889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F08857-7C94-1C18-B0F2-48AB3FF74499}"/>
              </a:ext>
            </a:extLst>
          </p:cNvPr>
          <p:cNvSpPr>
            <a:spLocks noGrp="1"/>
          </p:cNvSpPr>
          <p:nvPr>
            <p:ph type="ctrTitle"/>
          </p:nvPr>
        </p:nvSpPr>
        <p:spPr>
          <a:xfrm>
            <a:off x="685800" y="97654"/>
            <a:ext cx="10782300" cy="927306"/>
          </a:xfrm>
        </p:spPr>
        <p:txBody>
          <a:bodyPr/>
          <a:lstStyle/>
          <a:p>
            <a:pPr algn="ctr"/>
            <a:r>
              <a:rPr lang="en-US" sz="4400" u="sng" dirty="0"/>
              <a:t>Systems Change:</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7</a:t>
            </a:fld>
            <a:endParaRPr lang="en-US" sz="1600" dirty="0">
              <a:solidFill>
                <a:srgbClr val="02561E"/>
              </a:solidFill>
            </a:endParaRPr>
          </a:p>
        </p:txBody>
      </p:sp>
      <p:sp>
        <p:nvSpPr>
          <p:cNvPr id="3" name="TextBox 2">
            <a:extLst>
              <a:ext uri="{FF2B5EF4-FFF2-40B4-BE49-F238E27FC236}">
                <a16:creationId xmlns:a16="http://schemas.microsoft.com/office/drawing/2014/main" id="{29606F1A-51B1-2E9B-A445-3DC6469794AD}"/>
              </a:ext>
            </a:extLst>
          </p:cNvPr>
          <p:cNvSpPr txBox="1"/>
          <p:nvPr/>
        </p:nvSpPr>
        <p:spPr>
          <a:xfrm>
            <a:off x="324441" y="1519213"/>
            <a:ext cx="11543119" cy="2062103"/>
          </a:xfrm>
          <a:prstGeom prst="rect">
            <a:avLst/>
          </a:prstGeom>
          <a:noFill/>
        </p:spPr>
        <p:txBody>
          <a:bodyPr wrap="square" rtlCol="0">
            <a:spAutoFit/>
          </a:bodyPr>
          <a:lstStyle/>
          <a:p>
            <a:pPr marL="342900" indent="-342900">
              <a:buFont typeface="+mj-lt"/>
              <a:buAutoNum type="arabicPeriod"/>
            </a:pPr>
            <a:r>
              <a:rPr lang="en-US" sz="1600" b="1" dirty="0"/>
              <a:t>Remove milkweed from the list of noxious plants in city weed / landscaping ordinances (if applicable).</a:t>
            </a:r>
          </a:p>
          <a:p>
            <a:pPr marL="342900" indent="-342900">
              <a:buFont typeface="+mj-lt"/>
              <a:buAutoNum type="arabicPeriod"/>
            </a:pPr>
            <a:r>
              <a:rPr lang="en-US" sz="1600" dirty="0">
                <a:solidFill>
                  <a:schemeClr val="bg1"/>
                </a:solidFill>
              </a:rPr>
              <a:t>Change weed or mowing ordinances to allow for native prairie and plant habitats.</a:t>
            </a:r>
          </a:p>
          <a:p>
            <a:pPr marL="342900" indent="-342900">
              <a:buFont typeface="+mj-lt"/>
              <a:buAutoNum type="arabicPeriod"/>
            </a:pPr>
            <a:r>
              <a:rPr lang="en-US" sz="1600" dirty="0">
                <a:solidFill>
                  <a:schemeClr val="bg1"/>
                </a:solidFill>
              </a:rPr>
              <a:t>Increase the percentage of native plants, shrubs and trees that must be used in city landscaping ordinances and encourage use of milkweed where appropriate.</a:t>
            </a:r>
          </a:p>
          <a:p>
            <a:pPr marL="342900" indent="-342900">
              <a:buFont typeface="+mj-lt"/>
              <a:buAutoNum type="arabicPeriod"/>
            </a:pPr>
            <a:r>
              <a:rPr lang="en-US" sz="1600" dirty="0">
                <a:solidFill>
                  <a:schemeClr val="bg1"/>
                </a:solidFill>
              </a:rPr>
              <a:t>Direct city property managers to consider the use of native milkweed and nectar plants at city properties where possible.</a:t>
            </a:r>
          </a:p>
          <a:p>
            <a:pPr marL="342900" indent="-342900">
              <a:buFont typeface="+mj-lt"/>
              <a:buAutoNum type="arabicPeriod"/>
            </a:pPr>
            <a:r>
              <a:rPr lang="en-US" sz="1600" b="1" dirty="0"/>
              <a:t>Integrate monarch butterfly conservation into the city’s Park Master Plan, Sustainability Plan, Climate Resiliency Plan or other city plans.</a:t>
            </a:r>
          </a:p>
          <a:p>
            <a:pPr marL="342900" indent="-342900">
              <a:buFont typeface="+mj-lt"/>
              <a:buAutoNum type="arabicPeriod"/>
            </a:pPr>
            <a:r>
              <a:rPr lang="en-US" sz="1600" dirty="0">
                <a:solidFill>
                  <a:schemeClr val="bg1"/>
                </a:solidFill>
              </a:rPr>
              <a:t>Change ordinances so herbicides, insecticides, or other chemicals used in the community are not harmful to pollinators.</a:t>
            </a:r>
          </a:p>
          <a:p>
            <a:pPr marL="342900" indent="-342900">
              <a:buFont typeface="+mj-lt"/>
              <a:buAutoNum type="arabicPeriod"/>
            </a:pPr>
            <a:r>
              <a:rPr lang="en-US" sz="1600" b="1" dirty="0"/>
              <a:t>Adopt ordinances that support reducing light pollution.</a:t>
            </a:r>
          </a:p>
        </p:txBody>
      </p:sp>
    </p:spTree>
    <p:extLst>
      <p:ext uri="{BB962C8B-B14F-4D97-AF65-F5344CB8AC3E}">
        <p14:creationId xmlns:p14="http://schemas.microsoft.com/office/powerpoint/2010/main" val="197764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F08857-7C94-1C18-B0F2-48AB3FF74499}"/>
              </a:ext>
            </a:extLst>
          </p:cNvPr>
          <p:cNvSpPr>
            <a:spLocks noGrp="1"/>
          </p:cNvSpPr>
          <p:nvPr>
            <p:ph type="ctrTitle"/>
          </p:nvPr>
        </p:nvSpPr>
        <p:spPr>
          <a:xfrm>
            <a:off x="685800" y="97654"/>
            <a:ext cx="10782300" cy="927306"/>
          </a:xfrm>
        </p:spPr>
        <p:txBody>
          <a:bodyPr/>
          <a:lstStyle/>
          <a:p>
            <a:pPr algn="ctr"/>
            <a:r>
              <a:rPr lang="en-US" sz="4400" u="sng" dirty="0"/>
              <a:t>Where Do We Go From Here</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8</a:t>
            </a:fld>
            <a:endParaRPr lang="en-US" sz="1600" dirty="0">
              <a:solidFill>
                <a:srgbClr val="02561E"/>
              </a:solidFill>
            </a:endParaRPr>
          </a:p>
        </p:txBody>
      </p:sp>
      <p:sp>
        <p:nvSpPr>
          <p:cNvPr id="3" name="TextBox 2">
            <a:extLst>
              <a:ext uri="{FF2B5EF4-FFF2-40B4-BE49-F238E27FC236}">
                <a16:creationId xmlns:a16="http://schemas.microsoft.com/office/drawing/2014/main" id="{29606F1A-51B1-2E9B-A445-3DC6469794AD}"/>
              </a:ext>
            </a:extLst>
          </p:cNvPr>
          <p:cNvSpPr txBox="1"/>
          <p:nvPr/>
        </p:nvSpPr>
        <p:spPr>
          <a:xfrm>
            <a:off x="305390" y="2287542"/>
            <a:ext cx="11543119" cy="2862322"/>
          </a:xfrm>
          <a:prstGeom prst="rect">
            <a:avLst/>
          </a:prstGeom>
          <a:noFill/>
        </p:spPr>
        <p:txBody>
          <a:bodyPr wrap="square" rtlCol="0">
            <a:spAutoFit/>
          </a:bodyPr>
          <a:lstStyle/>
          <a:p>
            <a:pPr marL="342900" indent="-342900">
              <a:buFont typeface="+mj-lt"/>
              <a:buAutoNum type="arabicPeriod"/>
            </a:pPr>
            <a:r>
              <a:rPr lang="en-US" sz="1600" b="1" dirty="0">
                <a:solidFill>
                  <a:schemeClr val="bg1"/>
                </a:solidFill>
              </a:rPr>
              <a:t> </a:t>
            </a:r>
            <a:r>
              <a:rPr lang="en-US" sz="2000" b="1" dirty="0">
                <a:solidFill>
                  <a:schemeClr val="bg1"/>
                </a:solidFill>
              </a:rPr>
              <a:t>Take the Pledge and Specify Your Actions</a:t>
            </a:r>
          </a:p>
          <a:p>
            <a:pPr marL="800100" lvl="1" indent="-342900">
              <a:buFont typeface="+mj-lt"/>
              <a:buAutoNum type="arabicPeriod"/>
            </a:pPr>
            <a:r>
              <a:rPr lang="en-US" sz="2000" b="1" dirty="0">
                <a:solidFill>
                  <a:schemeClr val="bg1"/>
                </a:solidFill>
              </a:rPr>
              <a:t>Mayor to sign pledge</a:t>
            </a:r>
          </a:p>
          <a:p>
            <a:pPr marL="800100" lvl="1" indent="-342900">
              <a:buFont typeface="+mj-lt"/>
              <a:buAutoNum type="arabicPeriod"/>
            </a:pPr>
            <a:r>
              <a:rPr lang="en-US" sz="2000" b="1" dirty="0">
                <a:solidFill>
                  <a:schemeClr val="bg1"/>
                </a:solidFill>
              </a:rPr>
              <a:t>Coordinate with EAC to develop action items</a:t>
            </a:r>
          </a:p>
          <a:p>
            <a:pPr marL="342900" indent="-342900">
              <a:buFont typeface="+mj-lt"/>
              <a:buAutoNum type="arabicPeriod"/>
            </a:pPr>
            <a:r>
              <a:rPr lang="en-US" sz="2000" b="1" dirty="0">
                <a:solidFill>
                  <a:schemeClr val="bg1"/>
                </a:solidFill>
              </a:rPr>
              <a:t>Take Action With Support From the National Wildlife Federation</a:t>
            </a:r>
          </a:p>
          <a:p>
            <a:pPr marL="800100" lvl="1" indent="-342900">
              <a:buFont typeface="+mj-lt"/>
              <a:buAutoNum type="arabicPeriod"/>
            </a:pPr>
            <a:r>
              <a:rPr lang="en-US" sz="2000" b="1" dirty="0">
                <a:solidFill>
                  <a:schemeClr val="bg1"/>
                </a:solidFill>
              </a:rPr>
              <a:t>Your community will gain access to online resources, monthly newsletters, webinars, and more, to help you complete your specified actions.</a:t>
            </a:r>
          </a:p>
          <a:p>
            <a:pPr marL="342900" indent="-342900">
              <a:buFont typeface="+mj-lt"/>
              <a:buAutoNum type="arabicPeriod"/>
            </a:pPr>
            <a:r>
              <a:rPr lang="en-US" sz="2000" b="1" dirty="0">
                <a:solidFill>
                  <a:schemeClr val="bg1"/>
                </a:solidFill>
              </a:rPr>
              <a:t>Report Progress</a:t>
            </a:r>
          </a:p>
          <a:p>
            <a:pPr marL="800100" lvl="1" indent="-342900">
              <a:buFont typeface="+mj-lt"/>
              <a:buAutoNum type="arabicPeriod"/>
            </a:pPr>
            <a:r>
              <a:rPr lang="en-US" sz="2000" b="1" dirty="0">
                <a:solidFill>
                  <a:schemeClr val="bg1"/>
                </a:solidFill>
              </a:rPr>
              <a:t>Track progress thru the year</a:t>
            </a:r>
          </a:p>
          <a:p>
            <a:pPr marL="800100" lvl="1" indent="-342900">
              <a:buFont typeface="+mj-lt"/>
              <a:buAutoNum type="arabicPeriod"/>
            </a:pPr>
            <a:r>
              <a:rPr lang="en-US" sz="2000" b="1" dirty="0">
                <a:solidFill>
                  <a:schemeClr val="bg1"/>
                </a:solidFill>
              </a:rPr>
              <a:t>Submit Annual Report by December 1</a:t>
            </a:r>
          </a:p>
        </p:txBody>
      </p:sp>
      <p:pic>
        <p:nvPicPr>
          <p:cNvPr id="2" name="Picture 1">
            <a:extLst>
              <a:ext uri="{FF2B5EF4-FFF2-40B4-BE49-F238E27FC236}">
                <a16:creationId xmlns:a16="http://schemas.microsoft.com/office/drawing/2014/main" id="{173B0695-5E88-3A4F-F79F-5FD91E737757}"/>
              </a:ext>
            </a:extLst>
          </p:cNvPr>
          <p:cNvPicPr>
            <a:picLocks noChangeAspect="1"/>
          </p:cNvPicPr>
          <p:nvPr/>
        </p:nvPicPr>
        <p:blipFill>
          <a:blip r:embed="rId2"/>
          <a:stretch>
            <a:fillRect/>
          </a:stretch>
        </p:blipFill>
        <p:spPr>
          <a:xfrm>
            <a:off x="7989903" y="4367531"/>
            <a:ext cx="3031354" cy="2273516"/>
          </a:xfrm>
          <a:prstGeom prst="rect">
            <a:avLst/>
          </a:prstGeom>
        </p:spPr>
      </p:pic>
    </p:spTree>
    <p:extLst>
      <p:ext uri="{BB962C8B-B14F-4D97-AF65-F5344CB8AC3E}">
        <p14:creationId xmlns:p14="http://schemas.microsoft.com/office/powerpoint/2010/main" val="28308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F08857-7C94-1C18-B0F2-48AB3FF74499}"/>
              </a:ext>
            </a:extLst>
          </p:cNvPr>
          <p:cNvSpPr>
            <a:spLocks noGrp="1"/>
          </p:cNvSpPr>
          <p:nvPr>
            <p:ph type="ctrTitle"/>
          </p:nvPr>
        </p:nvSpPr>
        <p:spPr>
          <a:xfrm>
            <a:off x="704850" y="3350780"/>
            <a:ext cx="10782300" cy="927306"/>
          </a:xfrm>
        </p:spPr>
        <p:txBody>
          <a:bodyPr/>
          <a:lstStyle/>
          <a:p>
            <a:pPr algn="ctr"/>
            <a:r>
              <a:rPr lang="en-US" sz="4400" u="sng" dirty="0"/>
              <a:t>QUESTIONS</a:t>
            </a:r>
            <a:br>
              <a:rPr lang="en-US" sz="4400" u="sng" dirty="0"/>
            </a:br>
            <a:r>
              <a:rPr lang="en-US" sz="4400" u="sng" dirty="0"/>
              <a:t/>
            </a:r>
            <a:br>
              <a:rPr lang="en-US" sz="4400" u="sng" dirty="0"/>
            </a:br>
            <a:r>
              <a:rPr lang="en-US" sz="2800" dirty="0"/>
              <a:t>For More Information on the Pledge</a:t>
            </a:r>
            <a:br>
              <a:rPr lang="en-US" sz="2800" dirty="0"/>
            </a:br>
            <a:r>
              <a:rPr lang="en-US" sz="2800" dirty="0"/>
              <a:t/>
            </a:r>
            <a:br>
              <a:rPr lang="en-US" sz="2800" dirty="0"/>
            </a:br>
            <a:r>
              <a:rPr lang="en-US" sz="2800" dirty="0"/>
              <a:t>http://nwf.org/MayorsMonarchPledge</a:t>
            </a:r>
          </a:p>
        </p:txBody>
      </p:sp>
      <p:sp>
        <p:nvSpPr>
          <p:cNvPr id="4" name="Date Placeholder 3">
            <a:extLst>
              <a:ext uri="{FF2B5EF4-FFF2-40B4-BE49-F238E27FC236}">
                <a16:creationId xmlns:a16="http://schemas.microsoft.com/office/drawing/2014/main" id="{C745A12E-E2A5-40E8-7894-543E365614ED}"/>
              </a:ext>
            </a:extLst>
          </p:cNvPr>
          <p:cNvSpPr>
            <a:spLocks noGrp="1"/>
          </p:cNvSpPr>
          <p:nvPr>
            <p:ph type="dt" sz="half" idx="10"/>
          </p:nvPr>
        </p:nvSpPr>
        <p:spPr/>
        <p:txBody>
          <a:bodyPr/>
          <a:lstStyle/>
          <a:p>
            <a:fld id="{DA54DCF4-4BD2-4238-AE97-AC0D714DBE45}" type="datetime1">
              <a:rPr lang="en-US" smtClean="0"/>
              <a:t>3/21/2023</a:t>
            </a:fld>
            <a:endParaRPr lang="en-US"/>
          </a:p>
        </p:txBody>
      </p:sp>
      <p:sp>
        <p:nvSpPr>
          <p:cNvPr id="5" name="Slide Number Placeholder 4">
            <a:extLst>
              <a:ext uri="{FF2B5EF4-FFF2-40B4-BE49-F238E27FC236}">
                <a16:creationId xmlns:a16="http://schemas.microsoft.com/office/drawing/2014/main" id="{9D387D1D-27EB-764B-3104-7D8D83D6C845}"/>
              </a:ext>
            </a:extLst>
          </p:cNvPr>
          <p:cNvSpPr>
            <a:spLocks noGrp="1"/>
          </p:cNvSpPr>
          <p:nvPr>
            <p:ph type="sldNum" sz="quarter" idx="12"/>
          </p:nvPr>
        </p:nvSpPr>
        <p:spPr>
          <a:xfrm>
            <a:off x="8941480" y="5244008"/>
            <a:ext cx="2926080" cy="1397039"/>
          </a:xfrm>
        </p:spPr>
        <p:txBody>
          <a:bodyPr/>
          <a:lstStyle/>
          <a:p>
            <a:fld id="{3F0C24EA-2EBF-4D9D-B37F-C5F2DD21507E}" type="slidenum">
              <a:rPr lang="en-US" sz="1600" smtClean="0">
                <a:solidFill>
                  <a:srgbClr val="02561E"/>
                </a:solidFill>
              </a:rPr>
              <a:t>9</a:t>
            </a:fld>
            <a:endParaRPr lang="en-US" sz="1600" dirty="0">
              <a:solidFill>
                <a:srgbClr val="02561E"/>
              </a:solidFill>
            </a:endParaRPr>
          </a:p>
        </p:txBody>
      </p:sp>
    </p:spTree>
    <p:extLst>
      <p:ext uri="{BB962C8B-B14F-4D97-AF65-F5344CB8AC3E}">
        <p14:creationId xmlns:p14="http://schemas.microsoft.com/office/powerpoint/2010/main" val="29254150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49</TotalTime>
  <Words>964</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Fira Sans</vt:lpstr>
      <vt:lpstr>Patua One</vt:lpstr>
      <vt:lpstr>Metropolitan</vt:lpstr>
      <vt:lpstr>MAYORS MONARCH PLEDGE</vt:lpstr>
      <vt:lpstr>Mayors' Monarch Pledge  Mayors and other heads of local and tribal government are taking action to help save the monarch butterfly, an iconic species whose eastern populations have declined by 90% and western populations by 99% in recent years. Through the National Wildlife Federation's Mayors' Monarch Pledge, U.S. cities, municipalities, and other communities are committing to create habitat for the monarch butterfly and pollinators, and to educate residents about how they can make a difference at home and in their community.</vt:lpstr>
      <vt:lpstr>Commitments  Mayors and heads of local or tribal government who have taken the Mayors’ Monarch Pledge must commit to implement at least three of the 30 following action items within a year of taking the pledge.   At least one action must be taken from the “Program &amp; Demonstration Gardens” section.   Mayors that complete eight or more actions will receive special recognition as part of the National Wildlife Federation’s Mayors’ Monarch Pledge Leadership Circle   Mayors that complete 24 or more actions will be recognized as a Monarch Champion.</vt:lpstr>
      <vt:lpstr>ACTION ITEMS</vt:lpstr>
      <vt:lpstr>Communications &amp; Convening:</vt:lpstr>
      <vt:lpstr>Program &amp; Demonstration Gardens:</vt:lpstr>
      <vt:lpstr>Systems Change:</vt:lpstr>
      <vt:lpstr>Where Do We Go From Here</vt:lpstr>
      <vt:lpstr>QUESTIONS  For More Information on the Pledge  http://nwf.org/MayorsMonarchPledge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MAYORS MONARCH PLEDGE</dc:title>
  <dc:creator>Zeyn Uzman</dc:creator>
  <cp:lastModifiedBy>Tiffany Loomis</cp:lastModifiedBy>
  <cp:revision>4</cp:revision>
  <dcterms:created xsi:type="dcterms:W3CDTF">2023-03-21T17:39:44Z</dcterms:created>
  <dcterms:modified xsi:type="dcterms:W3CDTF">2023-03-21T22:30:00Z</dcterms:modified>
</cp:coreProperties>
</file>